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6" r:id="rId2"/>
    <p:sldId id="278" r:id="rId3"/>
    <p:sldId id="288" r:id="rId4"/>
    <p:sldId id="287" r:id="rId5"/>
    <p:sldId id="290" r:id="rId6"/>
    <p:sldId id="291" r:id="rId7"/>
    <p:sldId id="292" r:id="rId8"/>
    <p:sldId id="293" r:id="rId9"/>
    <p:sldId id="280" r:id="rId10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1" clrIdx="0">
    <p:extLst>
      <p:ext uri="{19B8F6BF-5375-455C-9EA6-DF929625EA0E}">
        <p15:presenceInfo xmlns:p15="http://schemas.microsoft.com/office/powerpoint/2012/main" userId="S-1-5-21-1832557417-1270439739-3090865483-33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AE7"/>
    <a:srgbClr val="959469"/>
    <a:srgbClr val="FF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103" d="100"/>
          <a:sy n="103" d="100"/>
        </p:scale>
        <p:origin x="189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4104" y="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39134" y="9731232"/>
            <a:ext cx="554371" cy="19540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/>
            </a:lvl1pPr>
          </a:lstStyle>
          <a:p>
            <a:pPr algn="l"/>
            <a:fld id="{ABB5D4D9-6D3F-4D84-BB32-0DCC76740B38}" type="datetime1">
              <a:rPr lang="nl-BE" sz="800" smtClean="0"/>
              <a:pPr algn="l"/>
              <a:t>21/05/2018</a:t>
            </a:fld>
            <a:endParaRPr lang="nl-BE" sz="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138766" y="9731762"/>
            <a:ext cx="4781530" cy="19540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/>
            </a:lvl1pPr>
          </a:lstStyle>
          <a:p>
            <a:r>
              <a:rPr lang="nl-BE" sz="800" dirty="0" smtClean="0"/>
              <a:t>kies "Lint › Invoegen › Tekst › Koptekst en voettekst" om hier de titel van de presentatie in te voegen.</a:t>
            </a:r>
            <a:endParaRPr lang="nl-BE" sz="8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968323" y="9731232"/>
            <a:ext cx="292999" cy="19540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/>
            </a:lvl1pPr>
          </a:lstStyle>
          <a:p>
            <a:fld id="{F0EDD44E-1DA2-417D-85F9-BAE960263469}" type="slidenum">
              <a:rPr lang="nl-BE" sz="750" b="1" smtClean="0"/>
              <a:t>‹nr.›</a:t>
            </a:fld>
            <a:endParaRPr lang="nl-BE" sz="750" b="1" dirty="0"/>
          </a:p>
        </p:txBody>
      </p:sp>
      <p:cxnSp>
        <p:nvCxnSpPr>
          <p:cNvPr id="9" name="Rechte verbindingslijn 8"/>
          <p:cNvCxnSpPr/>
          <p:nvPr/>
        </p:nvCxnSpPr>
        <p:spPr>
          <a:xfrm>
            <a:off x="541493" y="9694424"/>
            <a:ext cx="572003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56492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678415" y="9745230"/>
            <a:ext cx="554659" cy="17991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/>
            </a:lvl1pPr>
          </a:lstStyle>
          <a:p>
            <a:fld id="{DFD38A9E-7EA9-4938-BDAE-AB36AE53C712}" type="datetime1">
              <a:rPr lang="nl-BE" smtClean="0"/>
              <a:pPr/>
              <a:t>21/05/2018</a:t>
            </a:fld>
            <a:endParaRPr lang="nl-BE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276294" y="9745230"/>
            <a:ext cx="4499918" cy="17991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/>
            </a:lvl1pPr>
          </a:lstStyle>
          <a:p>
            <a:r>
              <a:rPr lang="nl-BE" dirty="0" smtClean="0"/>
              <a:t>kies "Lint › Invoegen › Tekst › Koptekst en voettekst" om hier de titel van de presentatie in te voegen.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825061" y="9745230"/>
            <a:ext cx="291736" cy="17991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750" b="1"/>
            </a:lvl1pPr>
          </a:lstStyle>
          <a:p>
            <a:fld id="{2B976CB9-A54C-48B1-B314-C7760106CE78}" type="slidenum">
              <a:rPr lang="nl-BE" smtClean="0"/>
              <a:pPr/>
              <a:t>‹nr.›</a:t>
            </a:fld>
            <a:endParaRPr lang="nl-BE" dirty="0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680718" y="9706324"/>
            <a:ext cx="543854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02457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BE" dirty="0" smtClean="0"/>
          </a:p>
          <a:p>
            <a:pPr marL="171450" indent="-171450">
              <a:buFontTx/>
              <a:buChar char="-"/>
            </a:pPr>
            <a:endParaRPr lang="nl-BE" dirty="0"/>
          </a:p>
          <a:p>
            <a:pPr marL="171450" indent="-171450">
              <a:buFontTx/>
              <a:buChar char="-"/>
            </a:pPr>
            <a:r>
              <a:rPr lang="nl-BE" dirty="0" smtClean="0"/>
              <a:t>Sociaal tolken ter plaatse:</a:t>
            </a:r>
          </a:p>
          <a:p>
            <a:pPr marL="171450" indent="-171450">
              <a:buFontTx/>
              <a:buChar char="-"/>
            </a:pPr>
            <a:r>
              <a:rPr lang="nl-BE" dirty="0" smtClean="0"/>
              <a:t>&gt; voordelen / nadelen</a:t>
            </a:r>
          </a:p>
          <a:p>
            <a:pPr marL="171450" indent="-171450">
              <a:buFontTx/>
              <a:buChar char="-"/>
            </a:pPr>
            <a:endParaRPr lang="nl-BE" dirty="0"/>
          </a:p>
          <a:p>
            <a:pPr marL="171450" indent="-171450">
              <a:buFontTx/>
              <a:buChar char="-"/>
            </a:pPr>
            <a:r>
              <a:rPr lang="nl-BE" dirty="0" smtClean="0"/>
              <a:t>Telefoontolken (conference tolken): (gratis!, snel, maar niet voor lange gesprekken of ingewikkelde conversaties)</a:t>
            </a:r>
          </a:p>
          <a:p>
            <a:pPr marL="171450" indent="-171450">
              <a:buFontTx/>
              <a:buChar char="-"/>
            </a:pPr>
            <a:endParaRPr lang="nl-BE" dirty="0"/>
          </a:p>
          <a:p>
            <a:pPr marL="171450" indent="-171450">
              <a:buFontTx/>
              <a:buChar char="-"/>
            </a:pPr>
            <a:r>
              <a:rPr lang="nl-BE" dirty="0" smtClean="0"/>
              <a:t>Vertalingen: 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FD38A9E-7EA9-4938-BDAE-AB36AE53C712}" type="datetime1">
              <a:rPr lang="nl-BE" smtClean="0"/>
              <a:pPr/>
              <a:t>21/05/2018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kies "Lint › Invoegen › Tekst › Koptekst en voettekst" om hier de titel van de presentatie in te voegen.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6CB9-A54C-48B1-B314-C7760106CE78}" type="slidenum">
              <a:rPr lang="nl-BE" smtClean="0"/>
              <a:pPr/>
              <a:t>3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18218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FD38A9E-7EA9-4938-BDAE-AB36AE53C712}" type="datetime1">
              <a:rPr lang="nl-BE" smtClean="0"/>
              <a:t>21/05/2018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 smtClean="0"/>
              <a:t>kies "Lint › Invoegen › Tekst › Koptekst en voettekst" om hier de titel van de presentatie in te voegen.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6CB9-A54C-48B1-B314-C7760106CE78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28005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2000" y="252000"/>
            <a:ext cx="7704000" cy="72720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30000" y="1375200"/>
            <a:ext cx="7794000" cy="508320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4" name="Rechthoek 3"/>
          <p:cNvSpPr/>
          <p:nvPr userDrawn="1"/>
        </p:nvSpPr>
        <p:spPr>
          <a:xfrm>
            <a:off x="737714" y="1006654"/>
            <a:ext cx="7668000" cy="32727"/>
          </a:xfrm>
          <a:prstGeom prst="rect">
            <a:avLst/>
          </a:prstGeom>
          <a:solidFill>
            <a:srgbClr val="E7EA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6890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047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9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2000" y="252000"/>
            <a:ext cx="7704000" cy="7272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02000" y="1375200"/>
            <a:ext cx="3744000" cy="360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000" y="1893600"/>
            <a:ext cx="3816000" cy="3951288"/>
          </a:xfrm>
        </p:spPr>
        <p:txBody>
          <a:bodyPr/>
          <a:lstStyle>
            <a:lvl1pPr>
              <a:spcAft>
                <a:spcPts val="600"/>
              </a:spcAft>
              <a:defRPr sz="2400"/>
            </a:lvl1pPr>
            <a:lvl2pPr>
              <a:spcAft>
                <a:spcPts val="600"/>
              </a:spcAft>
              <a:defRPr sz="2000"/>
            </a:lvl2pPr>
            <a:lvl3pPr>
              <a:spcAft>
                <a:spcPts val="600"/>
              </a:spcAft>
              <a:defRPr sz="1800"/>
            </a:lvl3pPr>
            <a:lvl4pPr>
              <a:spcAft>
                <a:spcPts val="600"/>
              </a:spcAft>
              <a:defRPr sz="1600"/>
            </a:lvl4pPr>
            <a:lvl5pPr>
              <a:spcBef>
                <a:spcPts val="600"/>
              </a:spcBef>
              <a:defRPr sz="2200">
                <a:solidFill>
                  <a:schemeClr val="accent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62000" y="1375200"/>
            <a:ext cx="3744000" cy="360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590000" y="1893600"/>
            <a:ext cx="3816000" cy="3951288"/>
          </a:xfrm>
        </p:spPr>
        <p:txBody>
          <a:bodyPr/>
          <a:lstStyle>
            <a:lvl1pPr>
              <a:spcAft>
                <a:spcPts val="600"/>
              </a:spcAft>
              <a:defRPr sz="2400"/>
            </a:lvl1pPr>
            <a:lvl2pPr>
              <a:spcAft>
                <a:spcPts val="600"/>
              </a:spcAft>
              <a:defRPr sz="2000"/>
            </a:lvl2pPr>
            <a:lvl3pPr>
              <a:spcAft>
                <a:spcPts val="600"/>
              </a:spcAft>
              <a:defRPr sz="1800"/>
            </a:lvl3pPr>
            <a:lvl4pPr>
              <a:spcAft>
                <a:spcPts val="600"/>
              </a:spcAft>
              <a:defRPr sz="1600"/>
            </a:lvl4pPr>
            <a:lvl5pPr>
              <a:spcBef>
                <a:spcPts val="600"/>
              </a:spcBef>
              <a:defRPr sz="2200">
                <a:solidFill>
                  <a:schemeClr val="accent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7" name="Rechthoek 6"/>
          <p:cNvSpPr/>
          <p:nvPr userDrawn="1"/>
        </p:nvSpPr>
        <p:spPr>
          <a:xfrm>
            <a:off x="737714" y="1006654"/>
            <a:ext cx="7668000" cy="32727"/>
          </a:xfrm>
          <a:prstGeom prst="rect">
            <a:avLst/>
          </a:prstGeom>
          <a:solidFill>
            <a:srgbClr val="E7EA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886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olledig sche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674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2000" y="4509120"/>
            <a:ext cx="7704000" cy="1358826"/>
          </a:xfrm>
        </p:spPr>
        <p:txBody>
          <a:bodyPr anchor="b">
            <a:noAutofit/>
          </a:bodyPr>
          <a:lstStyle>
            <a:lvl1pPr algn="l">
              <a:defRPr sz="46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4099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chtsche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7"/>
          <p:cNvSpPr/>
          <p:nvPr userDrawn="1"/>
        </p:nvSpPr>
        <p:spPr>
          <a:xfrm rot="4680000">
            <a:off x="7960397" y="5457934"/>
            <a:ext cx="1206293" cy="1583729"/>
          </a:xfrm>
          <a:custGeom>
            <a:avLst/>
            <a:gdLst>
              <a:gd name="connsiteX0" fmla="*/ 0 w 782168"/>
              <a:gd name="connsiteY0" fmla="*/ 0 h 1543650"/>
              <a:gd name="connsiteX1" fmla="*/ 782168 w 782168"/>
              <a:gd name="connsiteY1" fmla="*/ 0 h 1543650"/>
              <a:gd name="connsiteX2" fmla="*/ 782168 w 782168"/>
              <a:gd name="connsiteY2" fmla="*/ 1543650 h 1543650"/>
              <a:gd name="connsiteX3" fmla="*/ 0 w 782168"/>
              <a:gd name="connsiteY3" fmla="*/ 1543650 h 1543650"/>
              <a:gd name="connsiteX4" fmla="*/ 0 w 782168"/>
              <a:gd name="connsiteY4" fmla="*/ 0 h 1543650"/>
              <a:gd name="connsiteX0" fmla="*/ 0 w 1072758"/>
              <a:gd name="connsiteY0" fmla="*/ 0 h 1543650"/>
              <a:gd name="connsiteX1" fmla="*/ 1072758 w 1072758"/>
              <a:gd name="connsiteY1" fmla="*/ 224875 h 1543650"/>
              <a:gd name="connsiteX2" fmla="*/ 782168 w 1072758"/>
              <a:gd name="connsiteY2" fmla="*/ 1543650 h 1543650"/>
              <a:gd name="connsiteX3" fmla="*/ 0 w 1072758"/>
              <a:gd name="connsiteY3" fmla="*/ 1543650 h 1543650"/>
              <a:gd name="connsiteX4" fmla="*/ 0 w 1072758"/>
              <a:gd name="connsiteY4" fmla="*/ 0 h 1543650"/>
              <a:gd name="connsiteX0" fmla="*/ 0 w 1073481"/>
              <a:gd name="connsiteY0" fmla="*/ 0 h 1543650"/>
              <a:gd name="connsiteX1" fmla="*/ 1073481 w 1073481"/>
              <a:gd name="connsiteY1" fmla="*/ 209895 h 1543650"/>
              <a:gd name="connsiteX2" fmla="*/ 782168 w 1073481"/>
              <a:gd name="connsiteY2" fmla="*/ 1543650 h 1543650"/>
              <a:gd name="connsiteX3" fmla="*/ 0 w 1073481"/>
              <a:gd name="connsiteY3" fmla="*/ 1543650 h 1543650"/>
              <a:gd name="connsiteX4" fmla="*/ 0 w 1073481"/>
              <a:gd name="connsiteY4" fmla="*/ 0 h 1543650"/>
              <a:gd name="connsiteX0" fmla="*/ 0 w 1073481"/>
              <a:gd name="connsiteY0" fmla="*/ 0 h 1545559"/>
              <a:gd name="connsiteX1" fmla="*/ 1073481 w 1073481"/>
              <a:gd name="connsiteY1" fmla="*/ 209895 h 1545559"/>
              <a:gd name="connsiteX2" fmla="*/ 998233 w 1073481"/>
              <a:gd name="connsiteY2" fmla="*/ 1545559 h 1545559"/>
              <a:gd name="connsiteX3" fmla="*/ 0 w 1073481"/>
              <a:gd name="connsiteY3" fmla="*/ 1543650 h 1545559"/>
              <a:gd name="connsiteX4" fmla="*/ 0 w 1073481"/>
              <a:gd name="connsiteY4" fmla="*/ 0 h 1545559"/>
              <a:gd name="connsiteX0" fmla="*/ 0 w 1307836"/>
              <a:gd name="connsiteY0" fmla="*/ 0 h 1545559"/>
              <a:gd name="connsiteX1" fmla="*/ 1307836 w 1307836"/>
              <a:gd name="connsiteY1" fmla="*/ 180097 h 1545559"/>
              <a:gd name="connsiteX2" fmla="*/ 998233 w 1307836"/>
              <a:gd name="connsiteY2" fmla="*/ 1545559 h 1545559"/>
              <a:gd name="connsiteX3" fmla="*/ 0 w 1307836"/>
              <a:gd name="connsiteY3" fmla="*/ 1543650 h 1545559"/>
              <a:gd name="connsiteX4" fmla="*/ 0 w 1307836"/>
              <a:gd name="connsiteY4" fmla="*/ 0 h 1545559"/>
              <a:gd name="connsiteX0" fmla="*/ 0 w 1357985"/>
              <a:gd name="connsiteY0" fmla="*/ 0 h 1545559"/>
              <a:gd name="connsiteX1" fmla="*/ 1357985 w 1357985"/>
              <a:gd name="connsiteY1" fmla="*/ 165580 h 1545559"/>
              <a:gd name="connsiteX2" fmla="*/ 998233 w 1357985"/>
              <a:gd name="connsiteY2" fmla="*/ 1545559 h 1545559"/>
              <a:gd name="connsiteX3" fmla="*/ 0 w 1357985"/>
              <a:gd name="connsiteY3" fmla="*/ 1543650 h 1545559"/>
              <a:gd name="connsiteX4" fmla="*/ 0 w 1357985"/>
              <a:gd name="connsiteY4" fmla="*/ 0 h 154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985" h="1545559">
                <a:moveTo>
                  <a:pt x="0" y="0"/>
                </a:moveTo>
                <a:lnTo>
                  <a:pt x="1357985" y="165580"/>
                </a:lnTo>
                <a:lnTo>
                  <a:pt x="998233" y="1545559"/>
                </a:lnTo>
                <a:lnTo>
                  <a:pt x="0" y="1543650"/>
                </a:lnTo>
                <a:lnTo>
                  <a:pt x="0" y="0"/>
                </a:lnTo>
                <a:close/>
              </a:path>
            </a:pathLst>
          </a:custGeom>
          <a:solidFill>
            <a:srgbClr val="E7EA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BE" dirty="0"/>
          </a:p>
        </p:txBody>
      </p:sp>
      <p:pic>
        <p:nvPicPr>
          <p:cNvPr id="4" name="Picture 2" descr="U:\0000.00.00 - Logos\Logo's andere organisaties\Vlaamse Overheid\huisstijl_2014\1. Vlaamse Overheid\1. MsOffice en kleurprint\Vla_VlaamseOverheid_Naak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507" y="5945458"/>
            <a:ext cx="1006928" cy="46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63" y="1277634"/>
            <a:ext cx="7163912" cy="3159228"/>
          </a:xfrm>
          <a:prstGeom prst="rect">
            <a:avLst/>
          </a:prstGeom>
        </p:spPr>
      </p:pic>
      <p:sp>
        <p:nvSpPr>
          <p:cNvPr id="6" name="Rechthoek 5"/>
          <p:cNvSpPr/>
          <p:nvPr userDrawn="1"/>
        </p:nvSpPr>
        <p:spPr>
          <a:xfrm>
            <a:off x="720000" y="6678000"/>
            <a:ext cx="8460000" cy="194400"/>
          </a:xfrm>
          <a:prstGeom prst="rect">
            <a:avLst/>
          </a:prstGeom>
          <a:solidFill>
            <a:srgbClr val="6D91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7508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che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180000" y="180000"/>
            <a:ext cx="8964000" cy="6332400"/>
          </a:xfrm>
          <a:prstGeom prst="rect">
            <a:avLst/>
          </a:prstGeom>
          <a:solidFill>
            <a:srgbClr val="E7EA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98400" y="1771200"/>
            <a:ext cx="7149600" cy="1933200"/>
          </a:xfrm>
        </p:spPr>
        <p:txBody>
          <a:bodyPr/>
          <a:lstStyle>
            <a:lvl1pPr>
              <a:lnSpc>
                <a:spcPct val="93000"/>
              </a:lnSpc>
              <a:defRPr sz="4400"/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12800" y="3780000"/>
            <a:ext cx="7149600" cy="1087200"/>
          </a:xfrm>
        </p:spPr>
        <p:txBody>
          <a:bodyPr>
            <a:normAutofit/>
          </a:bodyPr>
          <a:lstStyle>
            <a:lvl1pPr marL="0" indent="0" algn="l">
              <a:buNone/>
              <a:defRPr sz="3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709200" y="5918400"/>
            <a:ext cx="3718784" cy="36512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3000"/>
              </a:lnSpc>
              <a:defRPr sz="1900" b="1">
                <a:solidFill>
                  <a:srgbClr val="959469"/>
                </a:solidFill>
              </a:defRPr>
            </a:lvl1pPr>
          </a:lstStyle>
          <a:p>
            <a:r>
              <a:rPr lang="nl-BE" dirty="0" smtClean="0"/>
              <a:t>01.01.2001</a:t>
            </a:r>
            <a:endParaRPr lang="nl-BE" dirty="0"/>
          </a:p>
        </p:txBody>
      </p:sp>
      <p:sp>
        <p:nvSpPr>
          <p:cNvPr id="9" name="Rechthoek 8"/>
          <p:cNvSpPr/>
          <p:nvPr userDrawn="1"/>
        </p:nvSpPr>
        <p:spPr>
          <a:xfrm>
            <a:off x="5974288" y="0"/>
            <a:ext cx="1918800" cy="1044000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BE"/>
          </a:p>
        </p:txBody>
      </p:sp>
      <p:pic>
        <p:nvPicPr>
          <p:cNvPr id="10" name="Picture 2" descr="U:\0000.00.00 - Logos\Agentschap Integratie en Inburgering\01. logo Agentschap Integratie en Inburgering\1. MsOffice en kleurprint\AgII_GroenGrijs_s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150" y="205200"/>
            <a:ext cx="1804987" cy="77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hthoek 7"/>
          <p:cNvSpPr/>
          <p:nvPr userDrawn="1"/>
        </p:nvSpPr>
        <p:spPr>
          <a:xfrm rot="4680000">
            <a:off x="8038352" y="5464626"/>
            <a:ext cx="953569" cy="1491156"/>
          </a:xfrm>
          <a:custGeom>
            <a:avLst/>
            <a:gdLst>
              <a:gd name="connsiteX0" fmla="*/ 0 w 782168"/>
              <a:gd name="connsiteY0" fmla="*/ 0 h 1543650"/>
              <a:gd name="connsiteX1" fmla="*/ 782168 w 782168"/>
              <a:gd name="connsiteY1" fmla="*/ 0 h 1543650"/>
              <a:gd name="connsiteX2" fmla="*/ 782168 w 782168"/>
              <a:gd name="connsiteY2" fmla="*/ 1543650 h 1543650"/>
              <a:gd name="connsiteX3" fmla="*/ 0 w 782168"/>
              <a:gd name="connsiteY3" fmla="*/ 1543650 h 1543650"/>
              <a:gd name="connsiteX4" fmla="*/ 0 w 782168"/>
              <a:gd name="connsiteY4" fmla="*/ 0 h 1543650"/>
              <a:gd name="connsiteX0" fmla="*/ 0 w 1072758"/>
              <a:gd name="connsiteY0" fmla="*/ 0 h 1543650"/>
              <a:gd name="connsiteX1" fmla="*/ 1072758 w 1072758"/>
              <a:gd name="connsiteY1" fmla="*/ 224875 h 1543650"/>
              <a:gd name="connsiteX2" fmla="*/ 782168 w 1072758"/>
              <a:gd name="connsiteY2" fmla="*/ 1543650 h 1543650"/>
              <a:gd name="connsiteX3" fmla="*/ 0 w 1072758"/>
              <a:gd name="connsiteY3" fmla="*/ 1543650 h 1543650"/>
              <a:gd name="connsiteX4" fmla="*/ 0 w 1072758"/>
              <a:gd name="connsiteY4" fmla="*/ 0 h 1543650"/>
              <a:gd name="connsiteX0" fmla="*/ 0 w 1073481"/>
              <a:gd name="connsiteY0" fmla="*/ 0 h 1543650"/>
              <a:gd name="connsiteX1" fmla="*/ 1073481 w 1073481"/>
              <a:gd name="connsiteY1" fmla="*/ 209895 h 1543650"/>
              <a:gd name="connsiteX2" fmla="*/ 782168 w 1073481"/>
              <a:gd name="connsiteY2" fmla="*/ 1543650 h 1543650"/>
              <a:gd name="connsiteX3" fmla="*/ 0 w 1073481"/>
              <a:gd name="connsiteY3" fmla="*/ 1543650 h 1543650"/>
              <a:gd name="connsiteX4" fmla="*/ 0 w 1073481"/>
              <a:gd name="connsiteY4" fmla="*/ 0 h 154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3481" h="1543650">
                <a:moveTo>
                  <a:pt x="0" y="0"/>
                </a:moveTo>
                <a:lnTo>
                  <a:pt x="1073481" y="209895"/>
                </a:lnTo>
                <a:lnTo>
                  <a:pt x="782168" y="1543650"/>
                </a:lnTo>
                <a:lnTo>
                  <a:pt x="0" y="1543650"/>
                </a:lnTo>
                <a:lnTo>
                  <a:pt x="0" y="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BE"/>
          </a:p>
        </p:txBody>
      </p:sp>
      <p:pic>
        <p:nvPicPr>
          <p:cNvPr id="15" name="Picture 2" descr="U:\0000.00.00 - Logos\Logo's andere organisaties\Vlaamse Overheid\huisstijl_2014\1. Vlaamse Overheid\1. MsOffice en kleurprint\Vla_VlaamseOverheid_Naakt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507" y="5945458"/>
            <a:ext cx="1006928" cy="46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84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oofdstuksche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8400" y="2073600"/>
            <a:ext cx="6310800" cy="1933200"/>
          </a:xfrm>
        </p:spPr>
        <p:txBody>
          <a:bodyPr anchor="b" anchorCtr="0">
            <a:normAutofit/>
          </a:bodyPr>
          <a:lstStyle>
            <a:lvl1pPr algn="l">
              <a:lnSpc>
                <a:spcPct val="93000"/>
              </a:lnSpc>
              <a:defRPr sz="3400" b="1" cap="none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12800" y="4168800"/>
            <a:ext cx="6310800" cy="7740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Rechthoek 6"/>
          <p:cNvSpPr/>
          <p:nvPr userDrawn="1"/>
        </p:nvSpPr>
        <p:spPr>
          <a:xfrm>
            <a:off x="5974288" y="0"/>
            <a:ext cx="1936800" cy="1044000"/>
          </a:xfrm>
          <a:prstGeom prst="rect">
            <a:avLst/>
          </a:prstGeom>
          <a:solidFill>
            <a:srgbClr val="6D91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BE"/>
          </a:p>
        </p:txBody>
      </p:sp>
      <p:pic>
        <p:nvPicPr>
          <p:cNvPr id="8" name="Picture 2" descr="U:\0000.00.00 - Logos\Agentschap Integratie en Inburgering\01. logo Agentschap Integratie en Inburgering\1. MsOffice en kleurprint\AgII_Wi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80" y="206028"/>
            <a:ext cx="1804987" cy="774700"/>
          </a:xfrm>
          <a:prstGeom prst="rect">
            <a:avLst/>
          </a:prstGeom>
          <a:solidFill>
            <a:srgbClr val="6D912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49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-----------------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180000"/>
            <a:ext cx="8964000" cy="6332400"/>
          </a:xfrm>
          <a:prstGeom prst="rect">
            <a:avLst/>
          </a:prstGeom>
          <a:solidFill>
            <a:srgbClr val="E7EA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 8"/>
          <p:cNvSpPr/>
          <p:nvPr userDrawn="1"/>
        </p:nvSpPr>
        <p:spPr>
          <a:xfrm>
            <a:off x="5974288" y="0"/>
            <a:ext cx="1918800" cy="1044000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BE"/>
          </a:p>
        </p:txBody>
      </p:sp>
      <p:pic>
        <p:nvPicPr>
          <p:cNvPr id="10" name="Picture 2" descr="U:\0000.00.00 - Logos\Agentschap Integratie en Inburgering\01. logo Agentschap Integratie en Inburgering\1. MsOffice en kleurprint\AgII_GroenGrijs_s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150" y="205200"/>
            <a:ext cx="1804987" cy="77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hthoek 7"/>
          <p:cNvSpPr/>
          <p:nvPr userDrawn="1"/>
        </p:nvSpPr>
        <p:spPr>
          <a:xfrm rot="4680000">
            <a:off x="7884000" y="5464626"/>
            <a:ext cx="953569" cy="1491156"/>
          </a:xfrm>
          <a:custGeom>
            <a:avLst/>
            <a:gdLst>
              <a:gd name="connsiteX0" fmla="*/ 0 w 782168"/>
              <a:gd name="connsiteY0" fmla="*/ 0 h 1543650"/>
              <a:gd name="connsiteX1" fmla="*/ 782168 w 782168"/>
              <a:gd name="connsiteY1" fmla="*/ 0 h 1543650"/>
              <a:gd name="connsiteX2" fmla="*/ 782168 w 782168"/>
              <a:gd name="connsiteY2" fmla="*/ 1543650 h 1543650"/>
              <a:gd name="connsiteX3" fmla="*/ 0 w 782168"/>
              <a:gd name="connsiteY3" fmla="*/ 1543650 h 1543650"/>
              <a:gd name="connsiteX4" fmla="*/ 0 w 782168"/>
              <a:gd name="connsiteY4" fmla="*/ 0 h 1543650"/>
              <a:gd name="connsiteX0" fmla="*/ 0 w 1072758"/>
              <a:gd name="connsiteY0" fmla="*/ 0 h 1543650"/>
              <a:gd name="connsiteX1" fmla="*/ 1072758 w 1072758"/>
              <a:gd name="connsiteY1" fmla="*/ 224875 h 1543650"/>
              <a:gd name="connsiteX2" fmla="*/ 782168 w 1072758"/>
              <a:gd name="connsiteY2" fmla="*/ 1543650 h 1543650"/>
              <a:gd name="connsiteX3" fmla="*/ 0 w 1072758"/>
              <a:gd name="connsiteY3" fmla="*/ 1543650 h 1543650"/>
              <a:gd name="connsiteX4" fmla="*/ 0 w 1072758"/>
              <a:gd name="connsiteY4" fmla="*/ 0 h 1543650"/>
              <a:gd name="connsiteX0" fmla="*/ 0 w 1073481"/>
              <a:gd name="connsiteY0" fmla="*/ 0 h 1543650"/>
              <a:gd name="connsiteX1" fmla="*/ 1073481 w 1073481"/>
              <a:gd name="connsiteY1" fmla="*/ 209895 h 1543650"/>
              <a:gd name="connsiteX2" fmla="*/ 782168 w 1073481"/>
              <a:gd name="connsiteY2" fmla="*/ 1543650 h 1543650"/>
              <a:gd name="connsiteX3" fmla="*/ 0 w 1073481"/>
              <a:gd name="connsiteY3" fmla="*/ 1543650 h 1543650"/>
              <a:gd name="connsiteX4" fmla="*/ 0 w 1073481"/>
              <a:gd name="connsiteY4" fmla="*/ 0 h 154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3481" h="1543650">
                <a:moveTo>
                  <a:pt x="0" y="0"/>
                </a:moveTo>
                <a:lnTo>
                  <a:pt x="1073481" y="209895"/>
                </a:lnTo>
                <a:lnTo>
                  <a:pt x="782168" y="1543650"/>
                </a:lnTo>
                <a:lnTo>
                  <a:pt x="0" y="1543650"/>
                </a:lnTo>
                <a:lnTo>
                  <a:pt x="0" y="0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BE"/>
          </a:p>
        </p:txBody>
      </p:sp>
      <p:pic>
        <p:nvPicPr>
          <p:cNvPr id="15" name="Picture 2" descr="U:\0000.00.00 - Logos\Logo's andere organisaties\Vlaamse Overheid\huisstijl_2014\1. Vlaamse Overheid\1. MsOffice en kleurprint\Vla_VlaamseOverheid_Naakt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000" y="5945458"/>
            <a:ext cx="1006928" cy="46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533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02000" y="252000"/>
            <a:ext cx="7704000" cy="7272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000" y="1375200"/>
            <a:ext cx="7794000" cy="5083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7" name="Rechthoek 6"/>
          <p:cNvSpPr/>
          <p:nvPr userDrawn="1"/>
        </p:nvSpPr>
        <p:spPr>
          <a:xfrm>
            <a:off x="0" y="6678000"/>
            <a:ext cx="720000" cy="194400"/>
          </a:xfrm>
          <a:prstGeom prst="rect">
            <a:avLst/>
          </a:prstGeom>
          <a:solidFill>
            <a:srgbClr val="B9B8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Rechthoek 7"/>
          <p:cNvSpPr/>
          <p:nvPr userDrawn="1"/>
        </p:nvSpPr>
        <p:spPr>
          <a:xfrm>
            <a:off x="720000" y="6678000"/>
            <a:ext cx="8460000" cy="194400"/>
          </a:xfrm>
          <a:prstGeom prst="rect">
            <a:avLst/>
          </a:prstGeom>
          <a:solidFill>
            <a:srgbClr val="6D91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3881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  <p:sldLayoutId id="2147483653" r:id="rId4"/>
    <p:sldLayoutId id="2147483657" r:id="rId5"/>
    <p:sldLayoutId id="2147483661" r:id="rId6"/>
    <p:sldLayoutId id="2147483649" r:id="rId7"/>
    <p:sldLayoutId id="2147483651" r:id="rId8"/>
    <p:sldLayoutId id="2147483660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lnSpc>
          <a:spcPct val="82000"/>
        </a:lnSpc>
        <a:spcBef>
          <a:spcPct val="0"/>
        </a:spcBef>
        <a:buNone/>
        <a:defRPr lang="nl-BE" sz="4600" b="1" kern="1200" dirty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0000" indent="-90000" algn="l" defTabSz="914400" rtl="0" eaLnBrk="1" latinLnBrk="0" hangingPunct="1">
        <a:lnSpc>
          <a:spcPct val="93000"/>
        </a:lnSpc>
        <a:spcBef>
          <a:spcPts val="400"/>
        </a:spcBef>
        <a:spcAft>
          <a:spcPts val="1000"/>
        </a:spcAft>
        <a:buClr>
          <a:schemeClr val="bg1"/>
        </a:buClr>
        <a:buSzPct val="25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06000" indent="-216000" algn="l" defTabSz="914400" rtl="0" eaLnBrk="1" latinLnBrk="0" hangingPunct="1">
        <a:lnSpc>
          <a:spcPct val="93000"/>
        </a:lnSpc>
        <a:spcBef>
          <a:spcPts val="400"/>
        </a:spcBef>
        <a:spcAft>
          <a:spcPts val="100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216000" algn="l" defTabSz="914400" rtl="0" eaLnBrk="1" latinLnBrk="0" hangingPunct="1">
        <a:lnSpc>
          <a:spcPct val="93000"/>
        </a:lnSpc>
        <a:spcBef>
          <a:spcPts val="0"/>
        </a:spcBef>
        <a:spcAft>
          <a:spcPts val="900"/>
        </a:spcAft>
        <a:buClr>
          <a:schemeClr val="accent2"/>
        </a:buClr>
        <a:buSzPct val="85000"/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774000" indent="-216000" algn="l" defTabSz="914400" rtl="0" eaLnBrk="1" latinLnBrk="0" hangingPunct="1">
        <a:lnSpc>
          <a:spcPct val="93000"/>
        </a:lnSpc>
        <a:spcBef>
          <a:spcPts val="0"/>
        </a:spcBef>
        <a:spcAft>
          <a:spcPts val="900"/>
        </a:spcAft>
        <a:buClr>
          <a:schemeClr val="accent4"/>
        </a:buClr>
        <a:buSzPct val="85000"/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" indent="-90000" algn="l" defTabSz="914400" rtl="0" eaLnBrk="1" latinLnBrk="0" hangingPunct="1">
        <a:lnSpc>
          <a:spcPct val="93000"/>
        </a:lnSpc>
        <a:spcBef>
          <a:spcPts val="900"/>
        </a:spcBef>
        <a:spcAft>
          <a:spcPts val="100"/>
        </a:spcAft>
        <a:buClr>
          <a:schemeClr val="bg1"/>
        </a:buClr>
        <a:buSzPct val="25000"/>
        <a:buFont typeface="Arial" panose="020B0604020202020204" pitchFamily="34" charset="0"/>
        <a:buChar char="•"/>
        <a:defRPr sz="2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ii.be/thema/sociaal-tolken-en-vertalen/sociaal-tolk-nodi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gii.be/thema/sociaal-tolken-en-vertalen/sociaal-vertaler-nodi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alvertaalbureau.be/" TargetMode="External"/><Relationship Id="rId2" Type="http://schemas.openxmlformats.org/officeDocument/2006/relationships/hyperlink" Target="mailto:STV@integratie-inburgering.b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-gent.be/voor-jouw-organisatie/sociaal-tolken-vertalen" TargetMode="External"/><Relationship Id="rId4" Type="http://schemas.openxmlformats.org/officeDocument/2006/relationships/hyperlink" Target="https://www.atlas-antwerpen.be/nl/sociaal-tolken-en-vertale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tegratie-inburgering.be/communicatiewaaie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154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Aanbod Tolken en Vertalers	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Aanbod in opbouw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01.01.2001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4161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Het aanbod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De </a:t>
            </a:r>
            <a:r>
              <a:rPr lang="nl-BE" dirty="0"/>
              <a:t>dienst Sociaal Tolken en Vertalen van </a:t>
            </a:r>
            <a:r>
              <a:rPr lang="nl-BE" dirty="0" smtClean="0"/>
              <a:t>AGII biedt</a:t>
            </a:r>
            <a:r>
              <a:rPr lang="nl-BE" dirty="0"/>
              <a:t>:</a:t>
            </a:r>
          </a:p>
          <a:p>
            <a:r>
              <a:rPr lang="nl-BE" b="1" dirty="0">
                <a:hlinkClick r:id="rId3"/>
              </a:rPr>
              <a:t>sociaal tolken ter plaatse</a:t>
            </a:r>
            <a:r>
              <a:rPr lang="nl-BE" dirty="0"/>
              <a:t> (in het Vlaams Gewest exclusief Stad Antwerpen en districten en exclusief Groot-Gent);</a:t>
            </a:r>
          </a:p>
          <a:p>
            <a:r>
              <a:rPr lang="nl-BE" b="1" dirty="0">
                <a:hlinkClick r:id="rId3"/>
              </a:rPr>
              <a:t>telefoontolken</a:t>
            </a:r>
            <a:r>
              <a:rPr lang="nl-BE" dirty="0"/>
              <a:t> (in het Vlaams Gewest en Brussels Hoofdstedelijk Gewest);</a:t>
            </a:r>
          </a:p>
          <a:p>
            <a:r>
              <a:rPr lang="nl-BE" dirty="0"/>
              <a:t>en </a:t>
            </a:r>
            <a:r>
              <a:rPr lang="nl-BE" b="1" dirty="0">
                <a:hlinkClick r:id="rId4"/>
              </a:rPr>
              <a:t>vertalingen</a:t>
            </a:r>
            <a:r>
              <a:rPr lang="nl-BE" dirty="0"/>
              <a:t> (in het Vlaams Gewest exclusief Stad Antwerpen en districten en exclusief Groot-Gent).</a:t>
            </a:r>
          </a:p>
          <a:p>
            <a:endParaRPr lang="nl-BE" dirty="0" smtClean="0"/>
          </a:p>
          <a:p>
            <a:r>
              <a:rPr lang="nl-BE" dirty="0" smtClean="0"/>
              <a:t>Telkens vreemde taal &lt;&gt; Nederlands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21387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Contactgegevens		</a:t>
            </a:r>
            <a:endParaRPr lang="nl-BE" dirty="0"/>
          </a:p>
        </p:txBody>
      </p:sp>
      <p:sp>
        <p:nvSpPr>
          <p:cNvPr id="3" name="Rechthoek 2"/>
          <p:cNvSpPr/>
          <p:nvPr/>
        </p:nvSpPr>
        <p:spPr>
          <a:xfrm>
            <a:off x="611560" y="1340768"/>
            <a:ext cx="792088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Algemene vragen: </a:t>
            </a:r>
            <a:r>
              <a:rPr lang="nl-BE" dirty="0" smtClean="0">
                <a:hlinkClick r:id="rId2"/>
              </a:rPr>
              <a:t>STV@integratie-inburgering.be</a:t>
            </a:r>
            <a:endParaRPr lang="nl-B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b="1" dirty="0" smtClean="0"/>
              <a:t>Tolken </a:t>
            </a:r>
            <a:r>
              <a:rPr lang="nl-BE" b="1" dirty="0"/>
              <a:t>ter </a:t>
            </a:r>
            <a:r>
              <a:rPr lang="nl-BE" b="1" dirty="0" smtClean="0"/>
              <a:t>plaatse: </a:t>
            </a:r>
            <a:r>
              <a:rPr lang="nl-BE" dirty="0" smtClean="0"/>
              <a:t>1 </a:t>
            </a:r>
            <a:r>
              <a:rPr lang="nl-BE" dirty="0"/>
              <a:t>contactnummer voor </a:t>
            </a:r>
            <a:r>
              <a:rPr lang="nl-BE" b="1" dirty="0"/>
              <a:t>Vlaanderen</a:t>
            </a:r>
            <a:r>
              <a:rPr lang="nl-BE" dirty="0"/>
              <a:t> (exclusief stad Antwerpen en districten en Groot-Gent</a:t>
            </a:r>
            <a:r>
              <a:rPr lang="nl-BE" dirty="0" smtClean="0"/>
              <a:t>): </a:t>
            </a:r>
            <a:r>
              <a:rPr lang="nl-BE" b="1" dirty="0" smtClean="0"/>
              <a:t>02 </a:t>
            </a:r>
            <a:r>
              <a:rPr lang="nl-BE" b="1" dirty="0"/>
              <a:t>205 00 </a:t>
            </a:r>
            <a:r>
              <a:rPr lang="nl-BE" b="1" dirty="0" smtClean="0"/>
              <a:t>71</a:t>
            </a:r>
            <a:endParaRPr lang="nl-B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BE" dirty="0"/>
              <a:t>Via onze </a:t>
            </a:r>
            <a:r>
              <a:rPr lang="nl-BE" b="1" dirty="0"/>
              <a:t>partners</a:t>
            </a:r>
            <a:r>
              <a:rPr lang="nl-BE" dirty="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BE" b="1" dirty="0"/>
              <a:t>Brussels</a:t>
            </a:r>
            <a:r>
              <a:rPr lang="nl-BE" dirty="0"/>
              <a:t> Hoofdstedelijk Gewest via </a:t>
            </a:r>
            <a:r>
              <a:rPr lang="nl-BE" dirty="0">
                <a:hlinkClick r:id="rId3"/>
              </a:rPr>
              <a:t>Brussel Onthaal vzw</a:t>
            </a:r>
            <a:endParaRPr lang="nl-BE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BE" dirty="0"/>
              <a:t>Stad </a:t>
            </a:r>
            <a:r>
              <a:rPr lang="nl-BE" b="1" dirty="0"/>
              <a:t>Antwerpen</a:t>
            </a:r>
            <a:r>
              <a:rPr lang="nl-BE" dirty="0"/>
              <a:t> en districten via </a:t>
            </a:r>
            <a:r>
              <a:rPr lang="nl-BE" dirty="0">
                <a:hlinkClick r:id="rId4"/>
              </a:rPr>
              <a:t>Atlas</a:t>
            </a:r>
            <a:endParaRPr lang="nl-BE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BE" dirty="0"/>
              <a:t>Groot-</a:t>
            </a:r>
            <a:r>
              <a:rPr lang="nl-BE" b="1" dirty="0"/>
              <a:t>Gent</a:t>
            </a:r>
            <a:r>
              <a:rPr lang="nl-BE" dirty="0"/>
              <a:t> via </a:t>
            </a:r>
            <a:r>
              <a:rPr lang="nl-BE" dirty="0" smtClean="0">
                <a:hlinkClick r:id="rId5"/>
              </a:rPr>
              <a:t>IN-Gent</a:t>
            </a:r>
            <a:endParaRPr lang="nl-B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B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b="1" dirty="0" smtClean="0"/>
              <a:t>Telefoontolken:	</a:t>
            </a:r>
            <a:r>
              <a:rPr lang="nl-BE" dirty="0" smtClean="0"/>
              <a:t> </a:t>
            </a:r>
            <a:r>
              <a:rPr lang="nl-BE" dirty="0"/>
              <a:t>02 208 06 11</a:t>
            </a:r>
          </a:p>
          <a:p>
            <a:r>
              <a:rPr lang="nl-BE" dirty="0"/>
              <a:t> </a:t>
            </a:r>
            <a:endParaRPr lang="nl-BE" dirty="0" smtClean="0"/>
          </a:p>
          <a:p>
            <a:endParaRPr lang="nl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b="1" dirty="0"/>
              <a:t>Dienst Certificering Sociaal Tolken en Vertalen</a:t>
            </a:r>
          </a:p>
          <a:p>
            <a:r>
              <a:rPr lang="nl-BE" sz="1600" i="1" dirty="0"/>
              <a:t>Voor opleiding tot sociaal tolk en voor certificaten voor sociaal tolken en vertalen</a:t>
            </a:r>
            <a:endParaRPr lang="nl-BE" sz="1600" dirty="0"/>
          </a:p>
          <a:p>
            <a:r>
              <a:rPr lang="nl-BE" b="1" dirty="0"/>
              <a:t> </a:t>
            </a:r>
            <a:r>
              <a:rPr lang="nl-BE" b="1" dirty="0" smtClean="0"/>
              <a:t>T</a:t>
            </a:r>
            <a:r>
              <a:rPr lang="nl-BE" b="1" dirty="0"/>
              <a:t> </a:t>
            </a:r>
            <a:r>
              <a:rPr lang="nl-BE" dirty="0"/>
              <a:t> 02 207 97 35 (elke werkdag van 9 tot 12 uur</a:t>
            </a:r>
            <a:r>
              <a:rPr lang="nl-BE" dirty="0" smtClean="0"/>
              <a:t>) – </a:t>
            </a:r>
            <a:r>
              <a:rPr lang="nl-BE" b="1" dirty="0" smtClean="0"/>
              <a:t>E </a:t>
            </a:r>
            <a:r>
              <a:rPr lang="nl-BE" dirty="0" smtClean="0"/>
              <a:t>info@sociaaltolkenenvertalen.be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41410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Voorwaarden	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l-BE" dirty="0" smtClean="0"/>
              <a:t>niet commercieel of ideologisch</a:t>
            </a:r>
          </a:p>
          <a:p>
            <a:pPr lvl="2"/>
            <a:r>
              <a:rPr lang="nl-BE" dirty="0" smtClean="0"/>
              <a:t>wel</a:t>
            </a:r>
            <a:r>
              <a:rPr lang="nl-BE" dirty="0"/>
              <a:t>: </a:t>
            </a:r>
            <a:r>
              <a:rPr lang="nl-BE" dirty="0" smtClean="0"/>
              <a:t>OCMW</a:t>
            </a:r>
            <a:r>
              <a:rPr lang="nl-BE" dirty="0"/>
              <a:t>, stedelijke </a:t>
            </a:r>
            <a:r>
              <a:rPr lang="nl-BE" dirty="0" smtClean="0"/>
              <a:t>dienst, VDAB</a:t>
            </a:r>
            <a:r>
              <a:rPr lang="nl-BE" dirty="0"/>
              <a:t>, </a:t>
            </a:r>
            <a:r>
              <a:rPr lang="nl-BE" dirty="0" smtClean="0"/>
              <a:t>RVA, ziekenhuis, revalidatiecentrum, school</a:t>
            </a:r>
            <a:r>
              <a:rPr lang="nl-BE" dirty="0"/>
              <a:t>, </a:t>
            </a:r>
            <a:r>
              <a:rPr lang="nl-BE" dirty="0" smtClean="0"/>
              <a:t>CLB, CAW</a:t>
            </a:r>
            <a:r>
              <a:rPr lang="nl-BE" dirty="0"/>
              <a:t>, Kind &amp; Gezin, bijzondere jeugdbijstand, </a:t>
            </a:r>
            <a:r>
              <a:rPr lang="nl-BE" dirty="0" smtClean="0"/>
              <a:t>samenlevingsopbouw, </a:t>
            </a:r>
            <a:r>
              <a:rPr lang="nl-BE" dirty="0"/>
              <a:t>sociaal verhuurkantoor, </a:t>
            </a:r>
            <a:r>
              <a:rPr lang="nl-BE" dirty="0" smtClean="0"/>
              <a:t>sociale huisvestings-maatschappij, asielcentrum </a:t>
            </a:r>
            <a:r>
              <a:rPr lang="nl-BE" dirty="0"/>
              <a:t>Rode Kruis, </a:t>
            </a:r>
            <a:r>
              <a:rPr lang="nl-BE" dirty="0" smtClean="0"/>
              <a:t>politie, zelforganisatie,…</a:t>
            </a:r>
            <a:endParaRPr lang="nl-BE" dirty="0"/>
          </a:p>
          <a:p>
            <a:pPr lvl="1"/>
            <a:r>
              <a:rPr lang="nl-BE" dirty="0" smtClean="0"/>
              <a:t>Aannemingsovereenkomst</a:t>
            </a:r>
          </a:p>
          <a:p>
            <a:pPr lvl="1"/>
            <a:r>
              <a:rPr lang="nl-BE" dirty="0" smtClean="0"/>
              <a:t>Kostprijs?/ sectorovereenkomst?</a:t>
            </a:r>
          </a:p>
          <a:p>
            <a:pPr lvl="1"/>
            <a:endParaRPr lang="nl-BE" dirty="0"/>
          </a:p>
          <a:p>
            <a:pPr lvl="1"/>
            <a:endParaRPr lang="nl-BE" dirty="0" smtClean="0"/>
          </a:p>
          <a:p>
            <a:pPr lvl="1"/>
            <a:endParaRPr lang="nl-BE" dirty="0"/>
          </a:p>
          <a:p>
            <a:pPr lvl="2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33059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Is dit nu voldoende (1)?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&gt; Veel </a:t>
            </a:r>
            <a:r>
              <a:rPr lang="nl-BE" dirty="0"/>
              <a:t>verschillende communicatiemiddelen </a:t>
            </a:r>
            <a:r>
              <a:rPr lang="nl-BE" dirty="0" smtClean="0"/>
              <a:t>om </a:t>
            </a:r>
            <a:r>
              <a:rPr lang="nl-BE" dirty="0"/>
              <a:t>goed te communiceren met iedereen, ook met anderstaligen:</a:t>
            </a:r>
          </a:p>
          <a:p>
            <a:pPr lvl="2"/>
            <a:r>
              <a:rPr lang="nl-BE" dirty="0"/>
              <a:t>begrijpelijk en duidelijk Nederlands spreken en schrijven</a:t>
            </a:r>
          </a:p>
          <a:p>
            <a:pPr lvl="2"/>
            <a:r>
              <a:rPr lang="nl-BE" dirty="0"/>
              <a:t>externe professionals inschakelen, zoals sociaal tolken, intercultureel bemiddelaars en </a:t>
            </a:r>
            <a:r>
              <a:rPr lang="nl-BE" dirty="0" err="1"/>
              <a:t>toeleiders</a:t>
            </a:r>
            <a:r>
              <a:rPr lang="nl-BE" dirty="0"/>
              <a:t> om de taalkloof te overbruggen</a:t>
            </a:r>
          </a:p>
          <a:p>
            <a:pPr lvl="2"/>
            <a:r>
              <a:rPr lang="nl-BE" dirty="0"/>
              <a:t>schriftelijke vertalingen en visuele hulpmiddelen gebruiken, zoals </a:t>
            </a:r>
            <a:r>
              <a:rPr lang="nl-BE" dirty="0" smtClean="0"/>
              <a:t>pictogrammen</a:t>
            </a:r>
          </a:p>
          <a:p>
            <a:pPr lvl="2"/>
            <a:r>
              <a:rPr lang="nl-BE" dirty="0" smtClean="0"/>
              <a:t>Digitale hulpmiddelen</a:t>
            </a:r>
          </a:p>
          <a:p>
            <a:pPr lvl="2"/>
            <a:endParaRPr lang="nl-BE" dirty="0"/>
          </a:p>
          <a:p>
            <a:pPr lvl="2"/>
            <a:r>
              <a:rPr lang="nl-BE" dirty="0" smtClean="0">
                <a:solidFill>
                  <a:srgbClr val="FF0000"/>
                </a:solidFill>
              </a:rPr>
              <a:t>&gt;&gt; !! Weet wat en waarom</a:t>
            </a:r>
          </a:p>
          <a:p>
            <a:pPr lvl="2"/>
            <a:r>
              <a:rPr lang="nl-BE" dirty="0" smtClean="0">
                <a:solidFill>
                  <a:srgbClr val="FF0000"/>
                </a:solidFill>
              </a:rPr>
              <a:t>&gt;&gt; COMMUNICATIEWAAIER training</a:t>
            </a:r>
            <a:endParaRPr lang="nl-B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147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Communicatiewaaier</a:t>
            </a:r>
            <a:endParaRPr lang="nl-BE" dirty="0"/>
          </a:p>
        </p:txBody>
      </p:sp>
      <p:sp>
        <p:nvSpPr>
          <p:cNvPr id="6" name="Afgeronde rechthoek 5"/>
          <p:cNvSpPr/>
          <p:nvPr/>
        </p:nvSpPr>
        <p:spPr>
          <a:xfrm>
            <a:off x="3851920" y="1484784"/>
            <a:ext cx="4104456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rId2"/>
              </a:rPr>
              <a:t>Beslismodel</a:t>
            </a:r>
            <a:endParaRPr lang="nl-BE" dirty="0" smtClean="0"/>
          </a:p>
          <a:p>
            <a:pPr algn="ctr"/>
            <a:endParaRPr lang="nl-BE" dirty="0"/>
          </a:p>
          <a:p>
            <a:pPr algn="ctr"/>
            <a:r>
              <a:rPr lang="nl-BE" dirty="0" smtClean="0"/>
              <a:t>https</a:t>
            </a:r>
            <a:r>
              <a:rPr lang="nl-BE" dirty="0"/>
              <a:t>://www.integratie-inburgering.be/communicatiewaaier</a:t>
            </a:r>
          </a:p>
        </p:txBody>
      </p:sp>
      <p:sp>
        <p:nvSpPr>
          <p:cNvPr id="7" name="Afgeronde rechthoek 6"/>
          <p:cNvSpPr/>
          <p:nvPr/>
        </p:nvSpPr>
        <p:spPr>
          <a:xfrm>
            <a:off x="1043608" y="4293096"/>
            <a:ext cx="4392488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rId2"/>
              </a:rPr>
              <a:t>Interactieve PDF</a:t>
            </a:r>
            <a:endParaRPr lang="nl-BE" dirty="0" smtClean="0"/>
          </a:p>
          <a:p>
            <a:pPr algn="ctr"/>
            <a:endParaRPr lang="nl-BE" dirty="0" smtClean="0"/>
          </a:p>
          <a:p>
            <a:pPr algn="ctr"/>
            <a:r>
              <a:rPr lang="nl-BE" dirty="0"/>
              <a:t>https://www.integratie-inburgering.be/sites/default/files/atoms/files/201800424_Digitalepublicatie_communicatiewaaier.pdf</a:t>
            </a:r>
          </a:p>
        </p:txBody>
      </p:sp>
    </p:spTree>
    <p:extLst>
      <p:ext uri="{BB962C8B-B14F-4D97-AF65-F5344CB8AC3E}">
        <p14:creationId xmlns:p14="http://schemas.microsoft.com/office/powerpoint/2010/main" val="2841529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Is dit nu voldoende (2) 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Project Taalhulp  (Geraardsbergen, Mechelen, Genk)</a:t>
            </a:r>
          </a:p>
          <a:p>
            <a:pPr lvl="2"/>
            <a:r>
              <a:rPr lang="nl-BE" dirty="0" smtClean="0"/>
              <a:t>In </a:t>
            </a:r>
            <a:r>
              <a:rPr lang="nl-BE" dirty="0" err="1" smtClean="0"/>
              <a:t>Geraardbergen</a:t>
            </a:r>
            <a:r>
              <a:rPr lang="nl-BE" dirty="0" smtClean="0"/>
              <a:t>: Babbelplus</a:t>
            </a:r>
          </a:p>
          <a:p>
            <a:pPr lvl="2"/>
            <a:r>
              <a:rPr lang="nl-BE" dirty="0" err="1" smtClean="0"/>
              <a:t>Ism</a:t>
            </a:r>
            <a:r>
              <a:rPr lang="nl-BE" dirty="0" smtClean="0"/>
              <a:t> Dienst Certificering van dienst STV  (agentschap I&amp;I)</a:t>
            </a:r>
          </a:p>
          <a:p>
            <a:pPr lvl="2"/>
            <a:r>
              <a:rPr lang="nl-BE" dirty="0" smtClean="0"/>
              <a:t>onderzoeksfase</a:t>
            </a:r>
          </a:p>
          <a:p>
            <a:pPr lvl="2"/>
            <a:r>
              <a:rPr lang="nl-BE" dirty="0" smtClean="0"/>
              <a:t>Geen “tolken”, wel ondersteuners</a:t>
            </a:r>
          </a:p>
          <a:p>
            <a:pPr lvl="3"/>
            <a:r>
              <a:rPr lang="nl-BE" dirty="0" smtClean="0"/>
              <a:t>Taalniveau </a:t>
            </a:r>
          </a:p>
          <a:p>
            <a:pPr lvl="3"/>
            <a:r>
              <a:rPr lang="nl-BE" dirty="0" smtClean="0"/>
              <a:t>Inzetbaarheid</a:t>
            </a:r>
          </a:p>
          <a:p>
            <a:pPr lvl="1"/>
            <a:r>
              <a:rPr lang="nl-BE" dirty="0" smtClean="0"/>
              <a:t>TOELEIDERS</a:t>
            </a:r>
          </a:p>
          <a:p>
            <a:pPr lvl="1"/>
            <a:r>
              <a:rPr lang="nl-BE" dirty="0" smtClean="0"/>
              <a:t>Lokale “tolken -poules”</a:t>
            </a:r>
          </a:p>
          <a:p>
            <a:pPr lvl="2"/>
            <a:r>
              <a:rPr lang="nl-BE" dirty="0" smtClean="0"/>
              <a:t>OCMW, welzijnshuis </a:t>
            </a:r>
          </a:p>
          <a:p>
            <a:pPr lvl="2"/>
            <a:r>
              <a:rPr lang="nl-BE" dirty="0" smtClean="0"/>
              <a:t>Aansturing, kwaliteit, betaalbaarheid??</a:t>
            </a:r>
          </a:p>
        </p:txBody>
      </p:sp>
    </p:spTree>
    <p:extLst>
      <p:ext uri="{BB962C8B-B14F-4D97-AF65-F5344CB8AC3E}">
        <p14:creationId xmlns:p14="http://schemas.microsoft.com/office/powerpoint/2010/main" val="3470967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98400" y="2176960"/>
            <a:ext cx="7149600" cy="63729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ct val="82000"/>
              </a:lnSpc>
            </a:pPr>
            <a:r>
              <a:rPr lang="nl-BE" sz="4600" b="1" dirty="0" smtClean="0">
                <a:solidFill>
                  <a:schemeClr val="accent1"/>
                </a:solidFill>
              </a:rPr>
              <a:t>Hartelijk dank</a:t>
            </a:r>
            <a:r>
              <a:rPr lang="nl-BE" sz="4600" b="1" dirty="0" smtClean="0">
                <a:solidFill>
                  <a:schemeClr val="accent1"/>
                </a:solidFill>
              </a:rPr>
              <a:t>!  Vragen?</a:t>
            </a:r>
            <a:endParaRPr lang="nl-BE" sz="4600" b="1" dirty="0">
              <a:solidFill>
                <a:schemeClr val="accent1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712800" y="3845824"/>
            <a:ext cx="6310800" cy="2395528"/>
          </a:xfrm>
          <a:prstGeom prst="rect">
            <a:avLst/>
          </a:prstGeom>
          <a:noFill/>
        </p:spPr>
        <p:txBody>
          <a:bodyPr wrap="square" lIns="0" tIns="0" rIns="0" rtlCol="0" anchor="b" anchorCtr="0">
            <a:spAutoFit/>
          </a:bodyPr>
          <a:lstStyle/>
          <a:p>
            <a:r>
              <a:rPr lang="nl-BE" sz="1950" b="1" dirty="0" smtClean="0"/>
              <a:t>Melissa Papeleu</a:t>
            </a:r>
            <a:r>
              <a:rPr lang="nl-BE" sz="1950" dirty="0" smtClean="0"/>
              <a:t> </a:t>
            </a:r>
            <a:r>
              <a:rPr lang="nl-BE" sz="1950" dirty="0" smtClean="0">
                <a:solidFill>
                  <a:srgbClr val="959469"/>
                </a:solidFill>
              </a:rPr>
              <a:t>|</a:t>
            </a:r>
            <a:r>
              <a:rPr lang="nl-BE" sz="1600" dirty="0" smtClean="0"/>
              <a:t> </a:t>
            </a:r>
            <a:r>
              <a:rPr lang="nl-BE" dirty="0" smtClean="0">
                <a:solidFill>
                  <a:schemeClr val="accent1"/>
                </a:solidFill>
              </a:rPr>
              <a:t>[ </a:t>
            </a:r>
            <a:r>
              <a:rPr lang="nl-BE" dirty="0" smtClean="0">
                <a:solidFill>
                  <a:schemeClr val="accent1"/>
                </a:solidFill>
              </a:rPr>
              <a:t>coördinator Integratie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smtClean="0">
                <a:solidFill>
                  <a:schemeClr val="accent1"/>
                </a:solidFill>
              </a:rPr>
              <a:t>]</a:t>
            </a:r>
            <a:endParaRPr lang="nl-BE" dirty="0">
              <a:solidFill>
                <a:schemeClr val="accent1"/>
              </a:solidFill>
            </a:endParaRPr>
          </a:p>
          <a:p>
            <a:r>
              <a:rPr lang="nl-BE" dirty="0" smtClean="0"/>
              <a:t>melissa.papeleu@integratie-inburgering.be</a:t>
            </a:r>
            <a:endParaRPr lang="nl-BE" dirty="0" smtClean="0"/>
          </a:p>
          <a:p>
            <a:endParaRPr lang="nl-BE" dirty="0"/>
          </a:p>
          <a:p>
            <a:r>
              <a:rPr lang="nl-BE" sz="1950" b="1" dirty="0" smtClean="0"/>
              <a:t>Agentschap Integratie en Inburgering</a:t>
            </a:r>
            <a:r>
              <a:rPr lang="nl-BE" sz="1950" dirty="0" smtClean="0"/>
              <a:t> </a:t>
            </a:r>
            <a:r>
              <a:rPr lang="nl-BE" sz="1950" dirty="0" smtClean="0">
                <a:solidFill>
                  <a:schemeClr val="tx2"/>
                </a:solidFill>
              </a:rPr>
              <a:t>|</a:t>
            </a:r>
            <a:r>
              <a:rPr lang="nl-BE" sz="1600" dirty="0" smtClean="0">
                <a:solidFill>
                  <a:schemeClr val="tx2"/>
                </a:solidFill>
              </a:rPr>
              <a:t> </a:t>
            </a:r>
            <a:r>
              <a:rPr lang="nl-BE" sz="1950" dirty="0" smtClean="0">
                <a:solidFill>
                  <a:schemeClr val="tx2"/>
                </a:solidFill>
              </a:rPr>
              <a:t>private stichting</a:t>
            </a:r>
          </a:p>
          <a:p>
            <a:pPr>
              <a:spcAft>
                <a:spcPts val="300"/>
              </a:spcAft>
            </a:pPr>
            <a:r>
              <a:rPr lang="nl-BE" b="1" dirty="0" smtClean="0">
                <a:solidFill>
                  <a:srgbClr val="959469"/>
                </a:solidFill>
              </a:rPr>
              <a:t>Oost-Vlaanderen</a:t>
            </a:r>
            <a:endParaRPr lang="nl-BE" b="1" dirty="0" smtClean="0">
              <a:solidFill>
                <a:srgbClr val="959469"/>
              </a:solidFill>
            </a:endParaRPr>
          </a:p>
          <a:p>
            <a:r>
              <a:rPr lang="nl-BE" dirty="0" smtClean="0"/>
              <a:t>0484 60 45 61</a:t>
            </a:r>
            <a:endParaRPr lang="nl-BE" dirty="0" smtClean="0"/>
          </a:p>
          <a:p>
            <a:endParaRPr lang="nl-BE" dirty="0" smtClean="0"/>
          </a:p>
          <a:p>
            <a:pPr>
              <a:spcBef>
                <a:spcPts val="200"/>
              </a:spcBef>
            </a:pPr>
            <a:r>
              <a:rPr lang="nl-BE" sz="1950" b="1" dirty="0" smtClean="0">
                <a:solidFill>
                  <a:schemeClr val="accent1"/>
                </a:solidFill>
              </a:rPr>
              <a:t>www.integratie-inburgering.be</a:t>
            </a:r>
            <a:endParaRPr lang="nl-BE" sz="195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63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II">
  <a:themeElements>
    <a:clrScheme name="AgII">
      <a:dk1>
        <a:sysClr val="windowText" lastClr="000000"/>
      </a:dk1>
      <a:lt1>
        <a:sysClr val="window" lastClr="FFFFFF"/>
      </a:lt1>
      <a:dk2>
        <a:srgbClr val="B9B89B"/>
      </a:dk2>
      <a:lt2>
        <a:srgbClr val="E7EAE7"/>
      </a:lt2>
      <a:accent1>
        <a:srgbClr val="6D912F"/>
      </a:accent1>
      <a:accent2>
        <a:srgbClr val="0084AD"/>
      </a:accent2>
      <a:accent3>
        <a:srgbClr val="959469"/>
      </a:accent3>
      <a:accent4>
        <a:srgbClr val="A93A20"/>
      </a:accent4>
      <a:accent5>
        <a:srgbClr val="C0AF20"/>
      </a:accent5>
      <a:accent6>
        <a:srgbClr val="00837C"/>
      </a:accent6>
      <a:hlink>
        <a:srgbClr val="000000"/>
      </a:hlink>
      <a:folHlink>
        <a:srgbClr val="0000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agii_presentatie-sjabloon</Template>
  <TotalTime>143</TotalTime>
  <Words>410</Words>
  <Application>Microsoft Office PowerPoint</Application>
  <PresentationFormat>Diavoorstelling (4:3)</PresentationFormat>
  <Paragraphs>84</Paragraphs>
  <Slides>9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AgII</vt:lpstr>
      <vt:lpstr>PowerPoint-presentatie</vt:lpstr>
      <vt:lpstr>Aanbod Tolken en Vertalers </vt:lpstr>
      <vt:lpstr>Het aanbod</vt:lpstr>
      <vt:lpstr>Contactgegevens  </vt:lpstr>
      <vt:lpstr>Voorwaarden </vt:lpstr>
      <vt:lpstr>Is dit nu voldoende (1)?</vt:lpstr>
      <vt:lpstr>Communicatiewaaier</vt:lpstr>
      <vt:lpstr>Is dit nu voldoende (2) ?</vt:lpstr>
      <vt:lpstr>PowerPoint-presentatie</vt:lpstr>
    </vt:vector>
  </TitlesOfParts>
  <Company>Securitas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Melissa Papeleu</dc:creator>
  <cp:lastModifiedBy> </cp:lastModifiedBy>
  <cp:revision>11</cp:revision>
  <cp:lastPrinted>2018-05-21T22:05:02Z</cp:lastPrinted>
  <dcterms:created xsi:type="dcterms:W3CDTF">2018-05-21T19:41:58Z</dcterms:created>
  <dcterms:modified xsi:type="dcterms:W3CDTF">2018-05-21T22:05:24Z</dcterms:modified>
</cp:coreProperties>
</file>